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6" r:id="rId9"/>
    <p:sldId id="267" r:id="rId10"/>
    <p:sldId id="268" r:id="rId11"/>
    <p:sldId id="269" r:id="rId12"/>
    <p:sldId id="270" r:id="rId13"/>
    <p:sldId id="265" r:id="rId14"/>
    <p:sldId id="264" r:id="rId15"/>
    <p:sldId id="26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18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5D0B6C-C837-C44B-960B-7A975EF13CFB}" type="datetimeFigureOut">
              <a:rPr lang="en-US" smtClean="0"/>
              <a:t>6/4/20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F64F20-4534-3746-84F4-78B87E05B8CD}" type="slidenum">
              <a:rPr lang="en-US" smtClean="0"/>
              <a:t>‹#›</a:t>
            </a:fld>
            <a:endParaRPr lang="en-US"/>
          </a:p>
        </p:txBody>
      </p:sp>
    </p:spTree>
    <p:extLst>
      <p:ext uri="{BB962C8B-B14F-4D97-AF65-F5344CB8AC3E}">
        <p14:creationId xmlns:p14="http://schemas.microsoft.com/office/powerpoint/2010/main" val="36027628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B77F12-0640-0740-B941-516F1835A50A}" type="slidenum">
              <a:rPr lang="en-US" smtClean="0"/>
              <a:t>9</a:t>
            </a:fld>
            <a:endParaRPr lang="en-US"/>
          </a:p>
        </p:txBody>
      </p:sp>
    </p:spTree>
    <p:extLst>
      <p:ext uri="{BB962C8B-B14F-4D97-AF65-F5344CB8AC3E}">
        <p14:creationId xmlns:p14="http://schemas.microsoft.com/office/powerpoint/2010/main" val="4132648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F5366544-9B1B-F44E-AE7C-18AD96FC7F39}" type="datetimeFigureOut">
              <a:rPr lang="en-US" smtClean="0"/>
              <a:t>6/4/20</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D6DB3508-3A2F-DC4B-83D3-548C0D3329D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F5366544-9B1B-F44E-AE7C-18AD96FC7F39}" type="datetimeFigureOut">
              <a:rPr lang="en-US" smtClean="0"/>
              <a:t>6/4/20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3508-3A2F-DC4B-83D3-548C0D3329D5}"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5366544-9B1B-F44E-AE7C-18AD96FC7F39}" type="datetimeFigureOut">
              <a:rPr lang="en-US" smtClean="0"/>
              <a:t>6/4/20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3508-3A2F-DC4B-83D3-548C0D3329D5}"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5366544-9B1B-F44E-AE7C-18AD96FC7F39}" type="datetimeFigureOut">
              <a:rPr lang="en-US" smtClean="0"/>
              <a:t>6/4/20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B3508-3A2F-DC4B-83D3-548C0D3329D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66544-9B1B-F44E-AE7C-18AD96FC7F39}" type="datetimeFigureOut">
              <a:rPr lang="en-US" smtClean="0"/>
              <a:t>6/4/20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DB3508-3A2F-DC4B-83D3-548C0D3329D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66544-9B1B-F44E-AE7C-18AD96FC7F39}" type="datetimeFigureOut">
              <a:rPr lang="en-US" smtClean="0"/>
              <a:t>6/4/20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3508-3A2F-DC4B-83D3-548C0D3329D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66544-9B1B-F44E-AE7C-18AD96FC7F39}" type="datetimeFigureOut">
              <a:rPr lang="en-US" smtClean="0"/>
              <a:t>6/4/20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3508-3A2F-DC4B-83D3-548C0D3329D5}"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66544-9B1B-F44E-AE7C-18AD96FC7F39}" type="datetimeFigureOut">
              <a:rPr lang="en-US" smtClean="0"/>
              <a:t>6/4/20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3508-3A2F-DC4B-83D3-548C0D3329D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66544-9B1B-F44E-AE7C-18AD96FC7F39}" type="datetimeFigureOut">
              <a:rPr lang="en-US" smtClean="0"/>
              <a:t>6/4/20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3508-3A2F-DC4B-83D3-548C0D3329D5}"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66544-9B1B-F44E-AE7C-18AD96FC7F39}" type="datetimeFigureOut">
              <a:rPr lang="en-US" smtClean="0"/>
              <a:t>6/4/20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3508-3A2F-DC4B-83D3-548C0D3329D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5366544-9B1B-F44E-AE7C-18AD96FC7F39}" type="datetimeFigureOut">
              <a:rPr lang="en-US" smtClean="0"/>
              <a:t>6/4/20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3508-3A2F-DC4B-83D3-548C0D3329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5366544-9B1B-F44E-AE7C-18AD96FC7F39}" type="datetimeFigureOut">
              <a:rPr lang="en-US" smtClean="0"/>
              <a:t>6/4/20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3508-3A2F-DC4B-83D3-548C0D3329D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5366544-9B1B-F44E-AE7C-18AD96FC7F39}" type="datetimeFigureOut">
              <a:rPr lang="en-US" smtClean="0"/>
              <a:t>6/4/20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3508-3A2F-DC4B-83D3-548C0D3329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F5366544-9B1B-F44E-AE7C-18AD96FC7F39}" type="datetimeFigureOut">
              <a:rPr lang="en-US" smtClean="0"/>
              <a:t>6/4/20</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D6DB3508-3A2F-DC4B-83D3-548C0D3329D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F5366544-9B1B-F44E-AE7C-18AD96FC7F39}" type="datetimeFigureOut">
              <a:rPr lang="en-US" smtClean="0"/>
              <a:t>6/4/20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3508-3A2F-DC4B-83D3-548C0D3329D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366544-9B1B-F44E-AE7C-18AD96FC7F39}" type="datetimeFigureOut">
              <a:rPr lang="en-US" smtClean="0"/>
              <a:t>6/4/20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3508-3A2F-DC4B-83D3-548C0D3329D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66544-9B1B-F44E-AE7C-18AD96FC7F39}" type="datetimeFigureOut">
              <a:rPr lang="en-US" smtClean="0"/>
              <a:t>6/4/20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3508-3A2F-DC4B-83D3-548C0D3329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5366544-9B1B-F44E-AE7C-18AD96FC7F39}" type="datetimeFigureOut">
              <a:rPr lang="en-US" smtClean="0"/>
              <a:t>6/4/20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3508-3A2F-DC4B-83D3-548C0D3329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5366544-9B1B-F44E-AE7C-18AD96FC7F39}" type="datetimeFigureOut">
              <a:rPr lang="en-US" smtClean="0"/>
              <a:t>6/4/20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DB3508-3A2F-DC4B-83D3-548C0D3329D5}"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5366544-9B1B-F44E-AE7C-18AD96FC7F39}" type="datetimeFigureOut">
              <a:rPr lang="en-US" smtClean="0"/>
              <a:t>6/4/20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3508-3A2F-DC4B-83D3-548C0D3329D5}"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F5366544-9B1B-F44E-AE7C-18AD96FC7F39}" type="datetimeFigureOut">
              <a:rPr lang="en-US" smtClean="0"/>
              <a:t>6/4/20</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D6DB3508-3A2F-DC4B-83D3-548C0D3329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COVD19 Contact Tracing</a:t>
            </a:r>
            <a:endParaRPr lang="en-US" dirty="0"/>
          </a:p>
        </p:txBody>
      </p:sp>
      <p:sp>
        <p:nvSpPr>
          <p:cNvPr id="3" name="Subtitle 2"/>
          <p:cNvSpPr>
            <a:spLocks noGrp="1"/>
          </p:cNvSpPr>
          <p:nvPr>
            <p:ph type="subTitle" idx="1"/>
          </p:nvPr>
        </p:nvSpPr>
        <p:spPr/>
        <p:txBody>
          <a:bodyPr/>
          <a:lstStyle/>
          <a:p>
            <a:r>
              <a:rPr lang="en-US" dirty="0" smtClean="0"/>
              <a:t>Launch of COVID 19 Learning Community</a:t>
            </a:r>
          </a:p>
          <a:p>
            <a:r>
              <a:rPr lang="en-US" dirty="0" smtClean="0"/>
              <a:t>June 4, 2020</a:t>
            </a:r>
            <a:endParaRPr lang="en-US" dirty="0"/>
          </a:p>
        </p:txBody>
      </p:sp>
    </p:spTree>
    <p:extLst>
      <p:ext uri="{BB962C8B-B14F-4D97-AF65-F5344CB8AC3E}">
        <p14:creationId xmlns:p14="http://schemas.microsoft.com/office/powerpoint/2010/main" val="1924388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Bita</a:t>
            </a:r>
            <a:r>
              <a:rPr lang="en-US" dirty="0" smtClean="0"/>
              <a:t> </a:t>
            </a:r>
            <a:r>
              <a:rPr lang="en-US" dirty="0" err="1" smtClean="0"/>
              <a:t>Amani</a:t>
            </a:r>
            <a:endParaRPr lang="en-US" dirty="0"/>
          </a:p>
        </p:txBody>
      </p:sp>
      <p:sp>
        <p:nvSpPr>
          <p:cNvPr id="3" name="Content Placeholder 2"/>
          <p:cNvSpPr>
            <a:spLocks noGrp="1"/>
          </p:cNvSpPr>
          <p:nvPr>
            <p:ph idx="1"/>
          </p:nvPr>
        </p:nvSpPr>
        <p:spPr>
          <a:xfrm>
            <a:off x="926067" y="2347118"/>
            <a:ext cx="7313613" cy="4056062"/>
          </a:xfrm>
        </p:spPr>
        <p:txBody>
          <a:bodyPr>
            <a:normAutofit lnSpcReduction="10000"/>
          </a:bodyPr>
          <a:lstStyle/>
          <a:p>
            <a:r>
              <a:rPr lang="en-US" dirty="0" err="1"/>
              <a:t>Bita</a:t>
            </a:r>
            <a:r>
              <a:rPr lang="en-US" dirty="0"/>
              <a:t> </a:t>
            </a:r>
            <a:r>
              <a:rPr lang="en-US" dirty="0" err="1"/>
              <a:t>Amani</a:t>
            </a:r>
            <a:r>
              <a:rPr lang="en-US" dirty="0"/>
              <a:t> is an Assistant Professor in the Department of Urban Public Health at Charles Drew University. Her research and practice are focused on (1) the socio-political roots of health and (2) the intersecting relationships between health and politics. Through her pedagogy, she cultivates critical thinking and conversations that complicate ideas of wellness and sickness. In pursuing her work, </a:t>
            </a:r>
            <a:r>
              <a:rPr lang="en-US" dirty="0" err="1"/>
              <a:t>Amani</a:t>
            </a:r>
            <a:r>
              <a:rPr lang="en-US" dirty="0"/>
              <a:t> uses a variety of methods and multi-disciplinary approaches. She infuses history, critical theory, lessons from social movements, and eco-social thinking into her public health and research practice.</a:t>
            </a:r>
          </a:p>
        </p:txBody>
      </p:sp>
      <p:pic>
        <p:nvPicPr>
          <p:cNvPr id="4" name="Picture 3" descr="Bita+Aman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8520" y="168295"/>
            <a:ext cx="1905000" cy="1905000"/>
          </a:xfrm>
          <a:prstGeom prst="rect">
            <a:avLst/>
          </a:prstGeom>
        </p:spPr>
      </p:pic>
    </p:spTree>
    <p:extLst>
      <p:ext uri="{BB962C8B-B14F-4D97-AF65-F5344CB8AC3E}">
        <p14:creationId xmlns:p14="http://schemas.microsoft.com/office/powerpoint/2010/main" val="1659233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Rose Saxe</a:t>
            </a:r>
            <a:endParaRPr lang="en-US" dirty="0"/>
          </a:p>
        </p:txBody>
      </p:sp>
      <p:sp>
        <p:nvSpPr>
          <p:cNvPr id="3" name="Content Placeholder 2"/>
          <p:cNvSpPr>
            <a:spLocks noGrp="1"/>
          </p:cNvSpPr>
          <p:nvPr>
            <p:ph idx="1"/>
          </p:nvPr>
        </p:nvSpPr>
        <p:spPr>
          <a:xfrm>
            <a:off x="1327515" y="2423615"/>
            <a:ext cx="7313613" cy="4056062"/>
          </a:xfrm>
        </p:spPr>
        <p:txBody>
          <a:bodyPr>
            <a:normAutofit fontScale="92500" lnSpcReduction="10000"/>
          </a:bodyPr>
          <a:lstStyle/>
          <a:p>
            <a:r>
              <a:rPr lang="en-US" dirty="0"/>
              <a:t>Rose Saxe is a Deputy Director of the American Civil Liberties Union’s LGBT &amp; HIV Project. She has specialized in issues of employment and public accommodation discrimination, denial of medical care, family law issues, and the intersection of civil rights for LGBTQ people, and religious freedom and expression, through litigation and state and federal policy advocacy. She previously co-taught the Columbia Law School Gender &amp; Sexuality Law Clinic. She clerked for Judge Sonia </a:t>
            </a:r>
            <a:r>
              <a:rPr lang="en-US" dirty="0" err="1"/>
              <a:t>Sotomayor</a:t>
            </a:r>
            <a:r>
              <a:rPr lang="en-US" dirty="0"/>
              <a:t> on the 2nd U.S. Circuit Court of Appeals and Judge Janet Bond </a:t>
            </a:r>
            <a:r>
              <a:rPr lang="en-US" dirty="0" err="1"/>
              <a:t>Arterton</a:t>
            </a:r>
            <a:r>
              <a:rPr lang="en-US" dirty="0"/>
              <a:t> on the U.S. District Court for the District of Connecticut. Rose received her J.D. from Yale Law School and her B.A. from Georgetown University.</a:t>
            </a:r>
          </a:p>
        </p:txBody>
      </p:sp>
      <p:pic>
        <p:nvPicPr>
          <p:cNvPr id="4" name="Picture 3" descr="rose_saxe_square-400x4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33" y="124025"/>
            <a:ext cx="2094402" cy="2094402"/>
          </a:xfrm>
          <a:prstGeom prst="rect">
            <a:avLst/>
          </a:prstGeom>
        </p:spPr>
      </p:pic>
    </p:spTree>
    <p:extLst>
      <p:ext uri="{BB962C8B-B14F-4D97-AF65-F5344CB8AC3E}">
        <p14:creationId xmlns:p14="http://schemas.microsoft.com/office/powerpoint/2010/main" val="2085223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Neema</a:t>
            </a:r>
            <a:r>
              <a:rPr lang="en-US" dirty="0" smtClean="0"/>
              <a:t> Singh </a:t>
            </a:r>
            <a:r>
              <a:rPr lang="en-US" dirty="0" err="1" smtClean="0"/>
              <a:t>Guliani</a:t>
            </a:r>
            <a:endParaRPr lang="en-US" dirty="0"/>
          </a:p>
        </p:txBody>
      </p:sp>
      <p:sp>
        <p:nvSpPr>
          <p:cNvPr id="3" name="Content Placeholder 2"/>
          <p:cNvSpPr>
            <a:spLocks noGrp="1"/>
          </p:cNvSpPr>
          <p:nvPr>
            <p:ph idx="1"/>
          </p:nvPr>
        </p:nvSpPr>
        <p:spPr>
          <a:xfrm>
            <a:off x="776695" y="2240021"/>
            <a:ext cx="7313613" cy="4056062"/>
          </a:xfrm>
        </p:spPr>
        <p:txBody>
          <a:bodyPr>
            <a:normAutofit fontScale="85000" lnSpcReduction="10000"/>
          </a:bodyPr>
          <a:lstStyle/>
          <a:p>
            <a:r>
              <a:rPr lang="en-US" dirty="0" err="1"/>
              <a:t>Neema</a:t>
            </a:r>
            <a:r>
              <a:rPr lang="en-US" dirty="0"/>
              <a:t> Singh </a:t>
            </a:r>
            <a:r>
              <a:rPr lang="en-US" dirty="0" err="1"/>
              <a:t>Guliani</a:t>
            </a:r>
            <a:r>
              <a:rPr lang="en-US" dirty="0"/>
              <a:t> is a senior legislative counsel with the American Civil Liberties Union Washington Legislative Office, focusing on surveillance, privacy, and national security issues. Prior to joining the ACLU, she worked in the Chief of Staff’s Office at DHS, concentrating on national security and civil rights issues. She has also worked as an adjudicator in the Office of the Assistant Secretary for Civil Rights in the Department of Agriculture and was an investigative counsel with House Oversight and Government Reform Committee, where she conducted investigations related to the BP oil spill, contractors in Iraq and Afghanistan, and the Recovery Act. </a:t>
            </a:r>
            <a:r>
              <a:rPr lang="en-US" dirty="0" err="1"/>
              <a:t>Neema</a:t>
            </a:r>
            <a:r>
              <a:rPr lang="en-US" dirty="0"/>
              <a:t> is a graduate of Brown University where she earned a BA in International Relations with a focus on global security and received her JD from Harvard Law School in 2008.</a:t>
            </a:r>
          </a:p>
        </p:txBody>
      </p:sp>
      <p:pic>
        <p:nvPicPr>
          <p:cNvPr id="4" name="Picture 3" descr="neema_guliani_for_the_web-400x4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4430" y="503238"/>
            <a:ext cx="1524000" cy="1524000"/>
          </a:xfrm>
          <a:prstGeom prst="rect">
            <a:avLst/>
          </a:prstGeom>
        </p:spPr>
      </p:pic>
    </p:spTree>
    <p:extLst>
      <p:ext uri="{BB962C8B-B14F-4D97-AF65-F5344CB8AC3E}">
        <p14:creationId xmlns:p14="http://schemas.microsoft.com/office/powerpoint/2010/main" val="1102778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lu_white_paper_-_contact_tracing_principle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00" y="0"/>
            <a:ext cx="5299364" cy="6858000"/>
          </a:xfrm>
          <a:prstGeom prst="rect">
            <a:avLst/>
          </a:prstGeom>
          <a:solidFill>
            <a:schemeClr val="bg1"/>
          </a:solidFill>
        </p:spPr>
      </p:pic>
    </p:spTree>
    <p:extLst>
      <p:ext uri="{BB962C8B-B14F-4D97-AF65-F5344CB8AC3E}">
        <p14:creationId xmlns:p14="http://schemas.microsoft.com/office/powerpoint/2010/main" val="2028856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Demands</a:t>
            </a:r>
            <a:endParaRPr lang="en-US" dirty="0"/>
          </a:p>
        </p:txBody>
      </p:sp>
      <p:sp>
        <p:nvSpPr>
          <p:cNvPr id="5" name="Content Placeholder 4"/>
          <p:cNvSpPr>
            <a:spLocks noGrp="1"/>
          </p:cNvSpPr>
          <p:nvPr>
            <p:ph idx="1"/>
          </p:nvPr>
        </p:nvSpPr>
        <p:spPr>
          <a:xfrm>
            <a:off x="914400" y="1735137"/>
            <a:ext cx="7485610" cy="4338763"/>
          </a:xfrm>
        </p:spPr>
        <p:txBody>
          <a:bodyPr/>
          <a:lstStyle/>
          <a:p>
            <a:r>
              <a:rPr lang="en-US" dirty="0" smtClean="0"/>
              <a:t>Anonymity/privacy/protection</a:t>
            </a:r>
          </a:p>
          <a:p>
            <a:r>
              <a:rPr lang="en-US" dirty="0" smtClean="0"/>
              <a:t>Economic/safe housing/social support during quarantine</a:t>
            </a:r>
          </a:p>
          <a:p>
            <a:r>
              <a:rPr lang="en-US" dirty="0" smtClean="0"/>
              <a:t>Job protection during quarantine</a:t>
            </a:r>
          </a:p>
          <a:p>
            <a:r>
              <a:rPr lang="en-US" dirty="0" smtClean="0"/>
              <a:t>Compensation during quarantine</a:t>
            </a:r>
          </a:p>
          <a:p>
            <a:r>
              <a:rPr lang="en-US" dirty="0" smtClean="0"/>
              <a:t>What else?</a:t>
            </a:r>
            <a:endParaRPr lang="en-US" dirty="0"/>
          </a:p>
        </p:txBody>
      </p:sp>
    </p:spTree>
    <p:extLst>
      <p:ext uri="{BB962C8B-B14F-4D97-AF65-F5344CB8AC3E}">
        <p14:creationId xmlns:p14="http://schemas.microsoft.com/office/powerpoint/2010/main" val="1672758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5" name="Text Placeholder 4"/>
          <p:cNvSpPr>
            <a:spLocks noGrp="1"/>
          </p:cNvSpPr>
          <p:nvPr>
            <p:ph type="body" idx="1"/>
          </p:nvPr>
        </p:nvSpPr>
        <p:spPr/>
        <p:txBody>
          <a:bodyPr/>
          <a:lstStyle/>
          <a:p>
            <a:r>
              <a:rPr lang="en-US" dirty="0" smtClean="0"/>
              <a:t>Other topics?</a:t>
            </a:r>
            <a:endParaRPr lang="en-US" dirty="0"/>
          </a:p>
        </p:txBody>
      </p:sp>
    </p:spTree>
    <p:extLst>
      <p:ext uri="{BB962C8B-B14F-4D97-AF65-F5344CB8AC3E}">
        <p14:creationId xmlns:p14="http://schemas.microsoft.com/office/powerpoint/2010/main" val="116922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 19 Learning Community</a:t>
            </a:r>
            <a:endParaRPr lang="en-US" dirty="0"/>
          </a:p>
        </p:txBody>
      </p:sp>
      <p:pic>
        <p:nvPicPr>
          <p:cNvPr id="6" name="Content Placeholder 5" descr="download (14).png"/>
          <p:cNvPicPr>
            <a:picLocks noGrp="1" noChangeAspect="1"/>
          </p:cNvPicPr>
          <p:nvPr>
            <p:ph idx="1"/>
          </p:nvPr>
        </p:nvPicPr>
        <p:blipFill>
          <a:blip r:embed="rId2">
            <a:extLst>
              <a:ext uri="{28A0092B-C50C-407E-A947-70E740481C1C}">
                <a14:useLocalDpi xmlns:a14="http://schemas.microsoft.com/office/drawing/2010/main" val="0"/>
              </a:ext>
            </a:extLst>
          </a:blip>
          <a:srcRect t="-31284" b="-31284"/>
          <a:stretch>
            <a:fillRect/>
          </a:stretch>
        </p:blipFill>
        <p:spPr>
          <a:xfrm>
            <a:off x="6499107" y="1104276"/>
            <a:ext cx="2359302" cy="1308447"/>
          </a:xfrm>
        </p:spPr>
      </p:pic>
      <p:pic>
        <p:nvPicPr>
          <p:cNvPr id="7" name="Picture 6" descr="CRH web-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914" y="1104276"/>
            <a:ext cx="2142227" cy="1275135"/>
          </a:xfrm>
          <a:prstGeom prst="rect">
            <a:avLst/>
          </a:prstGeom>
        </p:spPr>
      </p:pic>
      <p:sp>
        <p:nvSpPr>
          <p:cNvPr id="8" name="TextBox 7"/>
          <p:cNvSpPr txBox="1"/>
          <p:nvPr/>
        </p:nvSpPr>
        <p:spPr>
          <a:xfrm>
            <a:off x="351914" y="2830407"/>
            <a:ext cx="8078698" cy="3785652"/>
          </a:xfrm>
          <a:prstGeom prst="rect">
            <a:avLst/>
          </a:prstGeom>
          <a:noFill/>
        </p:spPr>
        <p:txBody>
          <a:bodyPr wrap="square" rtlCol="0">
            <a:spAutoFit/>
          </a:bodyPr>
          <a:lstStyle/>
          <a:p>
            <a:r>
              <a:rPr lang="en-US" sz="2400" dirty="0" smtClean="0"/>
              <a:t>Borealis Communities Transforming Policing Fund and The Community Resource Hub are launching several learning including the Divest/Invest learning community and a COVID19 learning community.</a:t>
            </a:r>
          </a:p>
          <a:p>
            <a:endParaRPr lang="en-US" sz="2400" dirty="0" smtClean="0"/>
          </a:p>
          <a:p>
            <a:r>
              <a:rPr lang="en-US" sz="2400" dirty="0" smtClean="0"/>
              <a:t>Learning communities will be spaces of:</a:t>
            </a:r>
          </a:p>
          <a:p>
            <a:pPr marL="285750" indent="-285750">
              <a:buFont typeface="Arial"/>
              <a:buChar char="•"/>
            </a:pPr>
            <a:r>
              <a:rPr lang="en-US" sz="2400" dirty="0" smtClean="0"/>
              <a:t>Skills building and training</a:t>
            </a:r>
          </a:p>
          <a:p>
            <a:pPr marL="285750" indent="-285750">
              <a:buFont typeface="Arial"/>
              <a:buChar char="•"/>
            </a:pPr>
            <a:r>
              <a:rPr lang="en-US" sz="2400" dirty="0" smtClean="0"/>
              <a:t>Tracking trends</a:t>
            </a:r>
          </a:p>
          <a:p>
            <a:pPr marL="285750" indent="-285750">
              <a:buFont typeface="Arial"/>
              <a:buChar char="•"/>
            </a:pPr>
            <a:r>
              <a:rPr lang="en-US" sz="2400" dirty="0" smtClean="0"/>
              <a:t>Strategizing</a:t>
            </a:r>
          </a:p>
          <a:p>
            <a:pPr marL="285750" indent="-285750">
              <a:buFont typeface="Arial"/>
              <a:buChar char="•"/>
            </a:pPr>
            <a:r>
              <a:rPr lang="en-US" sz="2400" dirty="0" smtClean="0"/>
              <a:t>Collective tool and resource creation.</a:t>
            </a:r>
            <a:endParaRPr lang="en-US" sz="2400" dirty="0"/>
          </a:p>
        </p:txBody>
      </p:sp>
    </p:spTree>
    <p:extLst>
      <p:ext uri="{BB962C8B-B14F-4D97-AF65-F5344CB8AC3E}">
        <p14:creationId xmlns:p14="http://schemas.microsoft.com/office/powerpoint/2010/main" val="3944724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Invest/Divest Learning Community</a:t>
            </a:r>
            <a:endParaRPr lang="en-US" dirty="0"/>
          </a:p>
        </p:txBody>
      </p:sp>
      <p:sp>
        <p:nvSpPr>
          <p:cNvPr id="3" name="Content Placeholder 2"/>
          <p:cNvSpPr>
            <a:spLocks noGrp="1"/>
          </p:cNvSpPr>
          <p:nvPr>
            <p:ph idx="1"/>
          </p:nvPr>
        </p:nvSpPr>
        <p:spPr>
          <a:xfrm>
            <a:off x="914400" y="1735138"/>
            <a:ext cx="7470309" cy="4491758"/>
          </a:xfrm>
        </p:spPr>
        <p:txBody>
          <a:bodyPr>
            <a:normAutofit fontScale="92500" lnSpcReduction="10000"/>
          </a:bodyPr>
          <a:lstStyle/>
          <a:p>
            <a:r>
              <a:rPr lang="en-US" dirty="0" smtClean="0"/>
              <a:t>Launch in May</a:t>
            </a:r>
          </a:p>
          <a:p>
            <a:r>
              <a:rPr lang="en-US" dirty="0" smtClean="0"/>
              <a:t>Currently collecting #</a:t>
            </a:r>
            <a:r>
              <a:rPr lang="en-US" dirty="0" err="1" smtClean="0"/>
              <a:t>DefundPolice</a:t>
            </a:r>
            <a:r>
              <a:rPr lang="en-US" dirty="0" smtClean="0"/>
              <a:t> demands from across the country</a:t>
            </a:r>
          </a:p>
          <a:p>
            <a:r>
              <a:rPr lang="en-US" dirty="0" smtClean="0"/>
              <a:t>Developing principles of a public health budget</a:t>
            </a:r>
          </a:p>
          <a:p>
            <a:r>
              <a:rPr lang="en-US" dirty="0" smtClean="0"/>
              <a:t>Developing research re: what we want in terms of:</a:t>
            </a:r>
          </a:p>
          <a:p>
            <a:pPr lvl="1"/>
            <a:r>
              <a:rPr lang="en-US" dirty="0" smtClean="0"/>
              <a:t>Housing programs</a:t>
            </a:r>
          </a:p>
          <a:p>
            <a:pPr lvl="1"/>
            <a:r>
              <a:rPr lang="en-US" dirty="0" smtClean="0"/>
              <a:t>Mental health programs</a:t>
            </a:r>
          </a:p>
          <a:p>
            <a:pPr lvl="1"/>
            <a:r>
              <a:rPr lang="en-US" dirty="0" smtClean="0"/>
              <a:t>Youth programs</a:t>
            </a:r>
          </a:p>
          <a:p>
            <a:pPr lvl="1"/>
            <a:r>
              <a:rPr lang="en-US" dirty="0"/>
              <a:t>?</a:t>
            </a:r>
            <a:endParaRPr lang="en-US" dirty="0" smtClean="0"/>
          </a:p>
          <a:p>
            <a:r>
              <a:rPr lang="en-US" dirty="0" smtClean="0"/>
              <a:t>Nationally networked local organizing</a:t>
            </a:r>
            <a:endParaRPr lang="en-US" dirty="0"/>
          </a:p>
        </p:txBody>
      </p:sp>
    </p:spTree>
    <p:extLst>
      <p:ext uri="{BB962C8B-B14F-4D97-AF65-F5344CB8AC3E}">
        <p14:creationId xmlns:p14="http://schemas.microsoft.com/office/powerpoint/2010/main" val="3247437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COVID19 Learning Community</a:t>
            </a:r>
            <a:endParaRPr lang="en-US" dirty="0"/>
          </a:p>
        </p:txBody>
      </p:sp>
      <p:sp>
        <p:nvSpPr>
          <p:cNvPr id="3" name="Content Placeholder 2"/>
          <p:cNvSpPr>
            <a:spLocks noGrp="1"/>
          </p:cNvSpPr>
          <p:nvPr>
            <p:ph idx="1"/>
          </p:nvPr>
        </p:nvSpPr>
        <p:spPr>
          <a:xfrm>
            <a:off x="914400" y="1735138"/>
            <a:ext cx="7313613" cy="4675352"/>
          </a:xfrm>
        </p:spPr>
        <p:txBody>
          <a:bodyPr>
            <a:normAutofit/>
          </a:bodyPr>
          <a:lstStyle/>
          <a:p>
            <a:r>
              <a:rPr lang="en-US" dirty="0" smtClean="0"/>
              <a:t>Intersections of COVID19 with policing &amp; criminalization</a:t>
            </a:r>
          </a:p>
          <a:p>
            <a:r>
              <a:rPr lang="en-US" dirty="0" smtClean="0"/>
              <a:t>What do we need to learn more about?</a:t>
            </a:r>
          </a:p>
          <a:p>
            <a:r>
              <a:rPr lang="en-US" dirty="0" smtClean="0"/>
              <a:t>What demands are people making? </a:t>
            </a:r>
          </a:p>
          <a:p>
            <a:r>
              <a:rPr lang="en-US" dirty="0" smtClean="0"/>
              <a:t>How can we strategize together?</a:t>
            </a:r>
          </a:p>
          <a:p>
            <a:r>
              <a:rPr lang="en-US" dirty="0" smtClean="0"/>
              <a:t>Complement to COVID19 Policing Project</a:t>
            </a:r>
          </a:p>
          <a:p>
            <a:pPr lvl="1"/>
            <a:r>
              <a:rPr lang="en-US" dirty="0" smtClean="0"/>
              <a:t>Covid19policing.com</a:t>
            </a:r>
          </a:p>
          <a:p>
            <a:pPr lvl="1"/>
            <a:r>
              <a:rPr lang="en-US" dirty="0" smtClean="0"/>
              <a:t>Want to partner? covid19policing@gmail.com</a:t>
            </a:r>
          </a:p>
        </p:txBody>
      </p:sp>
    </p:spTree>
    <p:extLst>
      <p:ext uri="{BB962C8B-B14F-4D97-AF65-F5344CB8AC3E}">
        <p14:creationId xmlns:p14="http://schemas.microsoft.com/office/powerpoint/2010/main" val="126188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Tracing</a:t>
            </a:r>
            <a:endParaRPr lang="en-US" dirty="0"/>
          </a:p>
        </p:txBody>
      </p:sp>
      <p:sp>
        <p:nvSpPr>
          <p:cNvPr id="3" name="Content Placeholder 2"/>
          <p:cNvSpPr>
            <a:spLocks noGrp="1"/>
          </p:cNvSpPr>
          <p:nvPr>
            <p:ph idx="1"/>
          </p:nvPr>
        </p:nvSpPr>
        <p:spPr>
          <a:xfrm>
            <a:off x="914400" y="1371601"/>
            <a:ext cx="7516211" cy="5191884"/>
          </a:xfrm>
        </p:spPr>
        <p:txBody>
          <a:bodyPr>
            <a:normAutofit fontScale="85000" lnSpcReduction="20000"/>
          </a:bodyPr>
          <a:lstStyle/>
          <a:p>
            <a:r>
              <a:rPr lang="en-US" dirty="0" smtClean="0"/>
              <a:t>States are moving from “stay at home” &amp; restrictions on communities to an individualized/community based approach.</a:t>
            </a:r>
          </a:p>
          <a:p>
            <a:pPr lvl="1"/>
            <a:r>
              <a:rPr lang="en-US" dirty="0" smtClean="0"/>
              <a:t>Test</a:t>
            </a:r>
          </a:p>
          <a:p>
            <a:pPr lvl="1"/>
            <a:r>
              <a:rPr lang="en-US" dirty="0" smtClean="0"/>
              <a:t>Track</a:t>
            </a:r>
          </a:p>
          <a:p>
            <a:pPr lvl="1"/>
            <a:r>
              <a:rPr lang="en-US" dirty="0" smtClean="0"/>
              <a:t>Contain</a:t>
            </a:r>
          </a:p>
          <a:p>
            <a:pPr lvl="1"/>
            <a:r>
              <a:rPr lang="en-US" dirty="0" smtClean="0"/>
              <a:t>(Criminalize)</a:t>
            </a:r>
          </a:p>
          <a:p>
            <a:r>
              <a:rPr lang="en-US" dirty="0" smtClean="0"/>
              <a:t>Contact tracing is the “track” part </a:t>
            </a:r>
            <a:r>
              <a:rPr lang="mr-IN" dirty="0" smtClean="0"/>
              <a:t>–</a:t>
            </a:r>
            <a:r>
              <a:rPr lang="en-US" dirty="0" smtClean="0"/>
              <a:t> find out where a person who has tested positive has been, alert contacts that they have been exposed.</a:t>
            </a:r>
          </a:p>
          <a:p>
            <a:r>
              <a:rPr lang="en-US" dirty="0" smtClean="0"/>
              <a:t>In a growing number of states, quarantine is required after a positive test, exposure, or symptoms</a:t>
            </a:r>
          </a:p>
          <a:p>
            <a:r>
              <a:rPr lang="en-US" dirty="0" smtClean="0"/>
              <a:t>Quarantine is enforced through criminal penalties</a:t>
            </a:r>
          </a:p>
          <a:p>
            <a:r>
              <a:rPr lang="en-US" dirty="0" smtClean="0"/>
              <a:t>Contact tracing could be used to criminalize or suppress participation in protests</a:t>
            </a:r>
            <a:endParaRPr lang="en-US" dirty="0"/>
          </a:p>
        </p:txBody>
      </p:sp>
    </p:spTree>
    <p:extLst>
      <p:ext uri="{BB962C8B-B14F-4D97-AF65-F5344CB8AC3E}">
        <p14:creationId xmlns:p14="http://schemas.microsoft.com/office/powerpoint/2010/main" val="286523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00px-Contact-tracing_adapted.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00" y="0"/>
            <a:ext cx="7627062" cy="6858000"/>
          </a:xfrm>
          <a:prstGeom prst="rect">
            <a:avLst/>
          </a:prstGeom>
        </p:spPr>
      </p:pic>
    </p:spTree>
    <p:extLst>
      <p:ext uri="{BB962C8B-B14F-4D97-AF65-F5344CB8AC3E}">
        <p14:creationId xmlns:p14="http://schemas.microsoft.com/office/powerpoint/2010/main" val="2543506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today</a:t>
            </a:r>
            <a:endParaRPr lang="en-US" dirty="0"/>
          </a:p>
        </p:txBody>
      </p:sp>
      <p:sp>
        <p:nvSpPr>
          <p:cNvPr id="3" name="Content Placeholder 2"/>
          <p:cNvSpPr>
            <a:spLocks noGrp="1"/>
          </p:cNvSpPr>
          <p:nvPr>
            <p:ph idx="1"/>
          </p:nvPr>
        </p:nvSpPr>
        <p:spPr>
          <a:xfrm>
            <a:off x="914400" y="1735137"/>
            <a:ext cx="7608015" cy="4522357"/>
          </a:xfrm>
        </p:spPr>
        <p:txBody>
          <a:bodyPr>
            <a:normAutofit/>
          </a:bodyPr>
          <a:lstStyle/>
          <a:p>
            <a:r>
              <a:rPr lang="en-US" dirty="0" smtClean="0"/>
              <a:t>how </a:t>
            </a:r>
            <a:r>
              <a:rPr lang="en-US" dirty="0"/>
              <a:t>contact tracing has been used in the past in the context of the HIV epidemic and lessons learned in terms of positive and negatives, especially re: criminalization </a:t>
            </a:r>
            <a:endParaRPr lang="en-US" dirty="0" smtClean="0"/>
          </a:p>
          <a:p>
            <a:r>
              <a:rPr lang="en-US" dirty="0" smtClean="0"/>
              <a:t>how </a:t>
            </a:r>
            <a:r>
              <a:rPr lang="en-US" dirty="0"/>
              <a:t>contact tracing infrastructure is being built and how training is happening in this current moment (</a:t>
            </a:r>
            <a:r>
              <a:rPr lang="en-US" dirty="0" err="1"/>
              <a:t>Bita</a:t>
            </a:r>
            <a:r>
              <a:rPr lang="en-US" dirty="0"/>
              <a:t>)</a:t>
            </a:r>
          </a:p>
          <a:p>
            <a:r>
              <a:rPr lang="en-US" dirty="0" smtClean="0"/>
              <a:t>privacy </a:t>
            </a:r>
            <a:r>
              <a:rPr lang="en-US" dirty="0"/>
              <a:t>concerns and demands - manual contact </a:t>
            </a:r>
            <a:r>
              <a:rPr lang="en-US" dirty="0" smtClean="0"/>
              <a:t>tracing</a:t>
            </a:r>
          </a:p>
          <a:p>
            <a:r>
              <a:rPr lang="en-US" dirty="0" smtClean="0"/>
              <a:t>privacy </a:t>
            </a:r>
            <a:r>
              <a:rPr lang="en-US" dirty="0"/>
              <a:t>concerns and demands - electronic contact tracing (</a:t>
            </a:r>
            <a:r>
              <a:rPr lang="en-US" dirty="0" err="1"/>
              <a:t>Neema</a:t>
            </a:r>
            <a:r>
              <a:rPr lang="en-US" dirty="0" smtClean="0"/>
              <a:t>)</a:t>
            </a:r>
          </a:p>
          <a:p>
            <a:r>
              <a:rPr lang="en-US" dirty="0" smtClean="0"/>
              <a:t>Contact tracing &amp; protest</a:t>
            </a:r>
            <a:endParaRPr lang="en-US" dirty="0"/>
          </a:p>
        </p:txBody>
      </p:sp>
    </p:spTree>
    <p:extLst>
      <p:ext uri="{BB962C8B-B14F-4D97-AF65-F5344CB8AC3E}">
        <p14:creationId xmlns:p14="http://schemas.microsoft.com/office/powerpoint/2010/main" val="2166753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16988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30387" y="2530712"/>
            <a:ext cx="7313613" cy="4056062"/>
          </a:xfrm>
        </p:spPr>
        <p:txBody>
          <a:bodyPr/>
          <a:lstStyle/>
          <a:p>
            <a:pPr marL="18288" indent="0">
              <a:buNone/>
            </a:pPr>
            <a:r>
              <a:rPr lang="en-US" dirty="0"/>
              <a:t>Kenyon is the senior editor of </a:t>
            </a:r>
            <a:r>
              <a:rPr lang="en-US" dirty="0" err="1"/>
              <a:t>TheBody</a:t>
            </a:r>
            <a:r>
              <a:rPr lang="en-US" dirty="0"/>
              <a:t>/</a:t>
            </a:r>
            <a:r>
              <a:rPr lang="en-US" dirty="0" err="1"/>
              <a:t>TheBodyPro</a:t>
            </a:r>
            <a:r>
              <a:rPr lang="en-US" dirty="0"/>
              <a:t>. He has a distinguished track record working in communities impacted by HIV as an activist, writer, and strategist, stretching back long before he joined our team in late 2017. Kenyon's work has been recognized by many institutions, including Out Magazine's "Out 100" and The Advocate's "40 Under 40." He was also named a "Modern Black History Hero" by Black Entertainment Television.</a:t>
            </a:r>
          </a:p>
        </p:txBody>
      </p:sp>
      <p:sp>
        <p:nvSpPr>
          <p:cNvPr id="3" name="Title 2"/>
          <p:cNvSpPr>
            <a:spLocks noGrp="1"/>
          </p:cNvSpPr>
          <p:nvPr>
            <p:ph type="title"/>
          </p:nvPr>
        </p:nvSpPr>
        <p:spPr/>
        <p:txBody>
          <a:bodyPr/>
          <a:lstStyle/>
          <a:p>
            <a:r>
              <a:rPr lang="en-US" dirty="0" smtClean="0"/>
              <a:t>Kenyon Farrow</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21" y="67493"/>
            <a:ext cx="1853125" cy="2328927"/>
          </a:xfrm>
          <a:prstGeom prst="rect">
            <a:avLst/>
          </a:prstGeom>
        </p:spPr>
      </p:pic>
    </p:spTree>
    <p:extLst>
      <p:ext uri="{BB962C8B-B14F-4D97-AF65-F5344CB8AC3E}">
        <p14:creationId xmlns:p14="http://schemas.microsoft.com/office/powerpoint/2010/main" val="235837729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216</TotalTime>
  <Words>827</Words>
  <Application>Microsoft Macintosh PowerPoint</Application>
  <PresentationFormat>On-screen Show (4:3)</PresentationFormat>
  <Paragraphs>62</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Inkwell</vt:lpstr>
      <vt:lpstr>COVD19 Contact Tracing</vt:lpstr>
      <vt:lpstr>COVID 19 Learning Community</vt:lpstr>
      <vt:lpstr>Invest/Divest Learning Community</vt:lpstr>
      <vt:lpstr>COVID19 Learning Community</vt:lpstr>
      <vt:lpstr>Contact Tracing</vt:lpstr>
      <vt:lpstr>PowerPoint Presentation</vt:lpstr>
      <vt:lpstr>Questions for today</vt:lpstr>
      <vt:lpstr>PowerPoint Presentation</vt:lpstr>
      <vt:lpstr>Kenyon Farrow</vt:lpstr>
      <vt:lpstr>Bita Amani</vt:lpstr>
      <vt:lpstr>Rose Saxe</vt:lpstr>
      <vt:lpstr>Neema Singh Guliani</vt:lpstr>
      <vt:lpstr>PowerPoint Presentation</vt:lpstr>
      <vt:lpstr>Demands</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Contact Tracing</dc:title>
  <dc:creator>Andrea</dc:creator>
  <cp:lastModifiedBy>Andrea</cp:lastModifiedBy>
  <cp:revision>10</cp:revision>
  <dcterms:created xsi:type="dcterms:W3CDTF">2020-06-04T13:18:48Z</dcterms:created>
  <dcterms:modified xsi:type="dcterms:W3CDTF">2020-06-04T16:54:48Z</dcterms:modified>
</cp:coreProperties>
</file>